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6" r:id="rId3"/>
    <p:sldId id="260" r:id="rId4"/>
    <p:sldId id="257" r:id="rId5"/>
    <p:sldId id="259" r:id="rId6"/>
    <p:sldId id="258" r:id="rId7"/>
    <p:sldId id="261" r:id="rId8"/>
    <p:sldId id="263" r:id="rId9"/>
    <p:sldId id="262" r:id="rId10"/>
    <p:sldId id="264"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1096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3313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3375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044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910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5948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7820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854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9826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8291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4810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9/24/2020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1198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9/24/2020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5331980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06" r:id="rId6"/>
    <p:sldLayoutId id="2147483701" r:id="rId7"/>
    <p:sldLayoutId id="2147483702" r:id="rId8"/>
    <p:sldLayoutId id="2147483703" r:id="rId9"/>
    <p:sldLayoutId id="2147483704" r:id="rId10"/>
    <p:sldLayoutId id="2147483705" r:id="rId11"/>
    <p:sldLayoutId id="214748370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npQrMqDoqE" TargetMode="External"/><Relationship Id="rId2" Type="http://schemas.openxmlformats.org/officeDocument/2006/relationships/hyperlink" Target="https://www.youtube.com/watch?v=zsFd84C9-v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dbbtgf05Ek" TargetMode="External"/><Relationship Id="rId2" Type="http://schemas.openxmlformats.org/officeDocument/2006/relationships/hyperlink" Target="https://www.youtube.com/watch?v=em2F5J60Lik"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dbbtgf05Ek" TargetMode="External"/><Relationship Id="rId2" Type="http://schemas.openxmlformats.org/officeDocument/2006/relationships/hyperlink" Target="https://www.youtube.com/watch?v=hKnRKy5Wu7c"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D133C7-00BC-4FF2-9026-04A7F97B5312}"/>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C5026BA-79E9-46B2-8705-E6F9F4D1BB00}"/>
              </a:ext>
            </a:extLst>
          </p:cNvPr>
          <p:cNvSpPr>
            <a:spLocks noGrp="1"/>
          </p:cNvSpPr>
          <p:nvPr>
            <p:ph type="ctrTitle"/>
          </p:nvPr>
        </p:nvSpPr>
        <p:spPr>
          <a:xfrm>
            <a:off x="7548880" y="3547277"/>
            <a:ext cx="3373120" cy="1341624"/>
          </a:xfrm>
        </p:spPr>
        <p:txBody>
          <a:bodyPr anchor="b">
            <a:normAutofit/>
          </a:bodyPr>
          <a:lstStyle/>
          <a:p>
            <a:r>
              <a:rPr lang="en-GB" sz="4000" i="0" dirty="0">
                <a:latin typeface="Arial Nova" panose="020B0504020202020204" pitchFamily="34" charset="0"/>
              </a:rPr>
              <a:t>How to tame </a:t>
            </a:r>
            <a:br>
              <a:rPr lang="en-GB" sz="4000" i="0" dirty="0">
                <a:latin typeface="Arial Nova" panose="020B0504020202020204" pitchFamily="34" charset="0"/>
              </a:rPr>
            </a:br>
            <a:r>
              <a:rPr lang="en-GB" sz="4000" i="0" dirty="0">
                <a:latin typeface="Arial Nova" panose="020B0504020202020204" pitchFamily="34" charset="0"/>
              </a:rPr>
              <a:t>exam stress</a:t>
            </a:r>
          </a:p>
        </p:txBody>
      </p:sp>
      <p:sp>
        <p:nvSpPr>
          <p:cNvPr id="3" name="Subtitle 2">
            <a:extLst>
              <a:ext uri="{FF2B5EF4-FFF2-40B4-BE49-F238E27FC236}">
                <a16:creationId xmlns:a16="http://schemas.microsoft.com/office/drawing/2014/main" id="{A78DEA81-F7B6-4D77-9A08-00034BD1DE7A}"/>
              </a:ext>
            </a:extLst>
          </p:cNvPr>
          <p:cNvSpPr>
            <a:spLocks noGrp="1"/>
          </p:cNvSpPr>
          <p:nvPr>
            <p:ph type="subTitle" idx="1"/>
          </p:nvPr>
        </p:nvSpPr>
        <p:spPr>
          <a:xfrm>
            <a:off x="7548880" y="4945656"/>
            <a:ext cx="3616960" cy="646785"/>
          </a:xfrm>
        </p:spPr>
        <p:txBody>
          <a:bodyPr>
            <a:noAutofit/>
          </a:bodyPr>
          <a:lstStyle/>
          <a:p>
            <a:pPr>
              <a:lnSpc>
                <a:spcPct val="90000"/>
              </a:lnSpc>
            </a:pPr>
            <a:r>
              <a:rPr lang="en-GB" cap="none" dirty="0"/>
              <a:t>Or at least make it work for you … </a:t>
            </a:r>
          </a:p>
        </p:txBody>
      </p:sp>
    </p:spTree>
    <p:extLst>
      <p:ext uri="{BB962C8B-B14F-4D97-AF65-F5344CB8AC3E}">
        <p14:creationId xmlns:p14="http://schemas.microsoft.com/office/powerpoint/2010/main" val="94637839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361029" y="365125"/>
            <a:ext cx="11401043" cy="1325563"/>
          </a:xfrm>
        </p:spPr>
        <p:txBody>
          <a:bodyPr>
            <a:normAutofit fontScale="90000"/>
          </a:bodyPr>
          <a:lstStyle/>
          <a:p>
            <a:r>
              <a:rPr lang="en-GB" sz="5000" i="0" dirty="0">
                <a:latin typeface="Calibri" panose="020F0502020204030204" pitchFamily="34" charset="0"/>
                <a:cs typeface="Calibri" panose="020F0502020204030204" pitchFamily="34" charset="0"/>
              </a:rPr>
              <a:t>SO … what do you NEED to do to manage your stress?</a:t>
            </a:r>
          </a:p>
        </p:txBody>
      </p:sp>
      <p:sp>
        <p:nvSpPr>
          <p:cNvPr id="3" name="Content Placeholder 2">
            <a:extLst>
              <a:ext uri="{FF2B5EF4-FFF2-40B4-BE49-F238E27FC236}">
                <a16:creationId xmlns:a16="http://schemas.microsoft.com/office/drawing/2014/main" id="{7305711E-DB4B-43F9-B373-656365E68449}"/>
              </a:ext>
            </a:extLst>
          </p:cNvPr>
          <p:cNvSpPr>
            <a:spLocks noGrp="1"/>
          </p:cNvSpPr>
          <p:nvPr>
            <p:ph idx="1"/>
          </p:nvPr>
        </p:nvSpPr>
        <p:spPr>
          <a:xfrm>
            <a:off x="516557" y="1905803"/>
            <a:ext cx="4132446" cy="4587072"/>
          </a:xfrm>
        </p:spPr>
        <p:txBody>
          <a:bodyPr>
            <a:normAutofit lnSpcReduction="10000"/>
          </a:bodyPr>
          <a:lstStyle/>
          <a:p>
            <a:pPr marL="0" indent="0">
              <a:buNone/>
            </a:pPr>
            <a:r>
              <a:rPr lang="en-GB" dirty="0">
                <a:latin typeface="Calibri" panose="020F0502020204030204" pitchFamily="34" charset="0"/>
                <a:cs typeface="Calibri" panose="020F0502020204030204" pitchFamily="34" charset="0"/>
              </a:rPr>
              <a:t>… be honest with yourself … sometimes we cause our own stress … have a think … what do you see people doing that causes stress?</a:t>
            </a:r>
          </a:p>
          <a:p>
            <a:pPr marL="0" indent="0">
              <a:buNone/>
            </a:pPr>
            <a:r>
              <a:rPr lang="en-GB" dirty="0">
                <a:latin typeface="Calibri" panose="020F0502020204030204" pitchFamily="34" charset="0"/>
                <a:cs typeface="Calibri" panose="020F0502020204030204" pitchFamily="34" charset="0"/>
              </a:rPr>
              <a:t>Especially work stress …</a:t>
            </a:r>
          </a:p>
          <a:p>
            <a:pPr marL="0" indent="0">
              <a:buNone/>
            </a:pPr>
            <a:r>
              <a:rPr lang="en-GB" dirty="0">
                <a:latin typeface="Calibri" panose="020F0502020204030204" pitchFamily="34" charset="0"/>
                <a:cs typeface="Calibri" panose="020F0502020204030204" pitchFamily="34" charset="0"/>
              </a:rPr>
              <a:t>So if we cause some of our own stress, we could take control of some of the stress we feel … so what do you think you could do?</a:t>
            </a:r>
          </a:p>
        </p:txBody>
      </p:sp>
      <p:sp>
        <p:nvSpPr>
          <p:cNvPr id="4" name="Text Box 17">
            <a:extLst>
              <a:ext uri="{FF2B5EF4-FFF2-40B4-BE49-F238E27FC236}">
                <a16:creationId xmlns:a16="http://schemas.microsoft.com/office/drawing/2014/main" id="{EF3F609B-F6B0-4B50-8467-94BDFDD806AF}"/>
              </a:ext>
            </a:extLst>
          </p:cNvPr>
          <p:cNvSpPr txBox="1"/>
          <p:nvPr/>
        </p:nvSpPr>
        <p:spPr>
          <a:xfrm>
            <a:off x="5213684" y="2233062"/>
            <a:ext cx="6192253" cy="367685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5 (honest) things I need to do to be less stressed about exams are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____________________________ because ____________________ _________________________________________________________</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 ____________________________ because ____________________ _________________________________________________________</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3 ____________________________ because ____________________ _________________________________________________________</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____________________________ because ____________________ _________________________________________________________</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5 ____________________________ because ____________________ _________________________________________________________</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0837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ithuania on Twitter: &quot;Relaxing views is what you see in #Lithaunia  #RealisBeautifulStock… &quot;">
            <a:extLst>
              <a:ext uri="{FF2B5EF4-FFF2-40B4-BE49-F238E27FC236}">
                <a16:creationId xmlns:a16="http://schemas.microsoft.com/office/drawing/2014/main" id="{F144518F-BBB7-464C-86B0-BA1CD0581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65" r="1" b="1"/>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4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eeting and Desktop Backgrounds">
            <a:extLst>
              <a:ext uri="{FF2B5EF4-FFF2-40B4-BE49-F238E27FC236}">
                <a16:creationId xmlns:a16="http://schemas.microsoft.com/office/drawing/2014/main" id="{8463B103-B8E2-48A9-8717-B5CC3416F6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1"/>
          <a:stretch/>
        </p:blipFill>
        <p:spPr bwMode="auto">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8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FFCD2-1249-4AF0-AA6F-886E768C27D4}"/>
              </a:ext>
            </a:extLst>
          </p:cNvPr>
          <p:cNvSpPr>
            <a:spLocks noGrp="1"/>
          </p:cNvSpPr>
          <p:nvPr>
            <p:ph idx="1"/>
          </p:nvPr>
        </p:nvSpPr>
        <p:spPr>
          <a:xfrm>
            <a:off x="668291" y="3832192"/>
            <a:ext cx="11203004" cy="1542448"/>
          </a:xfrm>
        </p:spPr>
        <p:txBody>
          <a:bodyPr>
            <a:normAutofit/>
          </a:bodyPr>
          <a:lstStyle/>
          <a:p>
            <a:pPr marL="0" indent="0">
              <a:buNone/>
            </a:pPr>
            <a:r>
              <a:rPr lang="en-GB" dirty="0">
                <a:hlinkClick r:id="rId2"/>
              </a:rPr>
              <a:t>https://www.youtube.com/watch?v=zsFd84C9-vA</a:t>
            </a:r>
            <a:endParaRPr lang="en-GB" dirty="0"/>
          </a:p>
          <a:p>
            <a:pPr marL="0" indent="0">
              <a:buNone/>
            </a:pPr>
            <a:r>
              <a:rPr lang="en-GB" dirty="0"/>
              <a:t>A very American ‘movie’ about stress … concentrate … it goes (stressfully) fast but it does explain different types of stress</a:t>
            </a:r>
          </a:p>
        </p:txBody>
      </p:sp>
      <p:sp>
        <p:nvSpPr>
          <p:cNvPr id="6" name="Title 1">
            <a:extLst>
              <a:ext uri="{FF2B5EF4-FFF2-40B4-BE49-F238E27FC236}">
                <a16:creationId xmlns:a16="http://schemas.microsoft.com/office/drawing/2014/main" id="{F9BD5F40-C8C3-41DF-BE92-E4E24C2D253D}"/>
              </a:ext>
            </a:extLst>
          </p:cNvPr>
          <p:cNvSpPr>
            <a:spLocks noGrp="1"/>
          </p:cNvSpPr>
          <p:nvPr>
            <p:ph type="title"/>
          </p:nvPr>
        </p:nvSpPr>
        <p:spPr>
          <a:xfrm>
            <a:off x="262824" y="177994"/>
            <a:ext cx="3327399" cy="1648934"/>
          </a:xfrm>
        </p:spPr>
        <p:txBody>
          <a:bodyPr>
            <a:normAutofit/>
          </a:bodyPr>
          <a:lstStyle/>
          <a:p>
            <a:r>
              <a:rPr lang="en-GB" i="0" dirty="0">
                <a:latin typeface="+mn-lt"/>
                <a:cs typeface="Calibri" panose="020F0502020204030204" pitchFamily="34" charset="0"/>
              </a:rPr>
              <a:t>What is stress</a:t>
            </a:r>
            <a:r>
              <a:rPr lang="en-GB" i="0" dirty="0">
                <a:latin typeface="Calibri" panose="020F0502020204030204" pitchFamily="34" charset="0"/>
                <a:cs typeface="Calibri" panose="020F0502020204030204" pitchFamily="34" charset="0"/>
              </a:rPr>
              <a:t>?</a:t>
            </a:r>
            <a:r>
              <a:rPr lang="en-GB" i="0" dirty="0">
                <a:latin typeface="+mn-lt"/>
                <a:cs typeface="Calibri" panose="020F0502020204030204" pitchFamily="34" charset="0"/>
              </a:rPr>
              <a:t> </a:t>
            </a:r>
            <a:endParaRPr lang="en-GB" i="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BC0DDA1-6C36-4145-B8C0-9FEAF2517267}"/>
              </a:ext>
            </a:extLst>
          </p:cNvPr>
          <p:cNvSpPr txBox="1"/>
          <p:nvPr/>
        </p:nvSpPr>
        <p:spPr>
          <a:xfrm>
            <a:off x="668291" y="1977567"/>
            <a:ext cx="11203004" cy="1384995"/>
          </a:xfrm>
          <a:prstGeom prst="rect">
            <a:avLst/>
          </a:prstGeom>
          <a:noFill/>
        </p:spPr>
        <p:txBody>
          <a:bodyPr wrap="square" rtlCol="0">
            <a:spAutoFit/>
          </a:bodyPr>
          <a:lstStyle/>
          <a:p>
            <a:r>
              <a:rPr lang="en-GB" sz="2800" dirty="0">
                <a:hlinkClick r:id="rId3"/>
              </a:rPr>
              <a:t>https://www.youtube.com/watch?v=hnpQrMqDoqE</a:t>
            </a:r>
            <a:endParaRPr lang="en-GB" sz="2800" dirty="0"/>
          </a:p>
          <a:p>
            <a:endParaRPr lang="en-GB" sz="2800" dirty="0"/>
          </a:p>
          <a:p>
            <a:r>
              <a:rPr lang="en-GB" sz="2800" dirty="0"/>
              <a:t>This explains what stress is and why it happens …</a:t>
            </a:r>
          </a:p>
        </p:txBody>
      </p:sp>
      <p:sp>
        <p:nvSpPr>
          <p:cNvPr id="10" name="TextBox 9">
            <a:extLst>
              <a:ext uri="{FF2B5EF4-FFF2-40B4-BE49-F238E27FC236}">
                <a16:creationId xmlns:a16="http://schemas.microsoft.com/office/drawing/2014/main" id="{AF0F2B35-0705-4F64-AE18-9295F890AAC6}"/>
              </a:ext>
            </a:extLst>
          </p:cNvPr>
          <p:cNvSpPr txBox="1"/>
          <p:nvPr/>
        </p:nvSpPr>
        <p:spPr>
          <a:xfrm>
            <a:off x="2521819" y="448463"/>
            <a:ext cx="9031972" cy="1107996"/>
          </a:xfrm>
          <a:prstGeom prst="rect">
            <a:avLst/>
          </a:prstGeom>
          <a:noFill/>
        </p:spPr>
        <p:txBody>
          <a:bodyPr wrap="square" rtlCol="0">
            <a:spAutoFit/>
          </a:bodyPr>
          <a:lstStyle/>
          <a:p>
            <a:r>
              <a:rPr lang="en-GB" sz="2200" dirty="0"/>
              <a:t>Aims for this week …</a:t>
            </a:r>
          </a:p>
          <a:p>
            <a:r>
              <a:rPr lang="en-GB" sz="2200" dirty="0"/>
              <a:t>To be able to recognise the signs of stress and the causes of stress</a:t>
            </a:r>
          </a:p>
          <a:p>
            <a:r>
              <a:rPr lang="en-GB" sz="2200" dirty="0"/>
              <a:t>To be able to create a personal stress reduction strategy </a:t>
            </a:r>
          </a:p>
        </p:txBody>
      </p:sp>
    </p:spTree>
    <p:extLst>
      <p:ext uri="{BB962C8B-B14F-4D97-AF65-F5344CB8AC3E}">
        <p14:creationId xmlns:p14="http://schemas.microsoft.com/office/powerpoint/2010/main" val="316626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330201" y="459000"/>
            <a:ext cx="3888526" cy="1800526"/>
          </a:xfrm>
        </p:spPr>
        <p:txBody>
          <a:bodyPr>
            <a:normAutofit/>
          </a:bodyPr>
          <a:lstStyle/>
          <a:p>
            <a:r>
              <a:rPr lang="en-GB" i="0" dirty="0">
                <a:latin typeface="+mn-lt"/>
                <a:cs typeface="Calibri" panose="020F0502020204030204" pitchFamily="34" charset="0"/>
              </a:rPr>
              <a:t>What is stress</a:t>
            </a:r>
            <a:r>
              <a:rPr lang="en-GB" i="0" dirty="0">
                <a:latin typeface="Calibri" panose="020F0502020204030204" pitchFamily="34" charset="0"/>
                <a:cs typeface="Calibri" panose="020F0502020204030204" pitchFamily="34" charset="0"/>
              </a:rPr>
              <a:t>?</a:t>
            </a:r>
            <a:r>
              <a:rPr lang="en-GB" i="0" dirty="0">
                <a:latin typeface="+mn-lt"/>
                <a:cs typeface="Calibri" panose="020F0502020204030204" pitchFamily="34" charset="0"/>
              </a:rPr>
              <a:t> What does it do to you</a:t>
            </a:r>
            <a:r>
              <a:rPr lang="en-GB" i="0" dirty="0">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7305711E-DB4B-43F9-B373-656365E68449}"/>
              </a:ext>
            </a:extLst>
          </p:cNvPr>
          <p:cNvSpPr>
            <a:spLocks noGrp="1"/>
          </p:cNvSpPr>
          <p:nvPr>
            <p:ph idx="1"/>
          </p:nvPr>
        </p:nvSpPr>
        <p:spPr>
          <a:xfrm>
            <a:off x="411481" y="2509519"/>
            <a:ext cx="3888528" cy="4114801"/>
          </a:xfrm>
        </p:spPr>
        <p:txBody>
          <a:bodyPr>
            <a:normAutofit/>
          </a:bodyPr>
          <a:lstStyle/>
          <a:p>
            <a:pPr marL="0" indent="0">
              <a:buNone/>
            </a:pPr>
            <a:r>
              <a:rPr lang="en-GB" sz="2200" dirty="0"/>
              <a:t>It’s hard to get a definition of stress … because it’s so personal BUT some things affect most people …</a:t>
            </a:r>
          </a:p>
          <a:p>
            <a:r>
              <a:rPr lang="en-GB" sz="2200" dirty="0"/>
              <a:t>Write down 10 things you find stressful … colour code them</a:t>
            </a:r>
          </a:p>
          <a:p>
            <a:r>
              <a:rPr lang="en-GB" sz="2200" dirty="0"/>
              <a:t>Compare them with the class … what common answers are coming up</a:t>
            </a:r>
            <a:r>
              <a:rPr lang="en-GB" sz="2200" dirty="0">
                <a:latin typeface="Calibri" panose="020F0502020204030204" pitchFamily="34" charset="0"/>
                <a:cs typeface="Calibri" panose="020F0502020204030204" pitchFamily="34" charset="0"/>
              </a:rPr>
              <a:t>?</a:t>
            </a:r>
          </a:p>
        </p:txBody>
      </p:sp>
      <p:pic>
        <p:nvPicPr>
          <p:cNvPr id="1026" name="Picture 2" descr="Coping With Stress And Anxiety In School - Lessons - Tes Teach">
            <a:extLst>
              <a:ext uri="{FF2B5EF4-FFF2-40B4-BE49-F238E27FC236}">
                <a16:creationId xmlns:a16="http://schemas.microsoft.com/office/drawing/2014/main" id="{85BF325F-2BF9-4BA6-AD64-AC433C300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3" r="5726" b="26328"/>
          <a:stretch/>
        </p:blipFill>
        <p:spPr bwMode="auto">
          <a:xfrm rot="21600000">
            <a:off x="5962785" y="235195"/>
            <a:ext cx="6541352" cy="2987039"/>
          </a:xfrm>
          <a:prstGeom prst="rect">
            <a:avLst/>
          </a:prstGeom>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CB53B03-CDB0-4292-8478-312DD8408316}"/>
              </a:ext>
            </a:extLst>
          </p:cNvPr>
          <p:cNvPicPr>
            <a:picLocks noChangeAspect="1"/>
          </p:cNvPicPr>
          <p:nvPr/>
        </p:nvPicPr>
        <p:blipFill rotWithShape="1">
          <a:blip r:embed="rId3"/>
          <a:srcRect l="8250" t="19851" r="42750" b="29778"/>
          <a:stretch/>
        </p:blipFill>
        <p:spPr>
          <a:xfrm>
            <a:off x="5971059" y="3302001"/>
            <a:ext cx="5685867" cy="3287746"/>
          </a:xfrm>
          <a:prstGeom prst="rect">
            <a:avLst/>
          </a:prstGeom>
        </p:spPr>
      </p:pic>
    </p:spTree>
    <p:extLst>
      <p:ext uri="{BB962C8B-B14F-4D97-AF65-F5344CB8AC3E}">
        <p14:creationId xmlns:p14="http://schemas.microsoft.com/office/powerpoint/2010/main" val="129077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838200" y="70929"/>
            <a:ext cx="10515600" cy="1325563"/>
          </a:xfrm>
        </p:spPr>
        <p:txBody>
          <a:bodyPr/>
          <a:lstStyle/>
          <a:p>
            <a:r>
              <a:rPr lang="en-GB" i="0" dirty="0">
                <a:latin typeface="+mn-lt"/>
              </a:rPr>
              <a:t>Stress CAN be helpful … believe it or not</a:t>
            </a:r>
          </a:p>
        </p:txBody>
      </p:sp>
      <p:sp>
        <p:nvSpPr>
          <p:cNvPr id="3" name="Content Placeholder 2">
            <a:extLst>
              <a:ext uri="{FF2B5EF4-FFF2-40B4-BE49-F238E27FC236}">
                <a16:creationId xmlns:a16="http://schemas.microsoft.com/office/drawing/2014/main" id="{7305711E-DB4B-43F9-B373-656365E68449}"/>
              </a:ext>
            </a:extLst>
          </p:cNvPr>
          <p:cNvSpPr>
            <a:spLocks noGrp="1"/>
          </p:cNvSpPr>
          <p:nvPr>
            <p:ph idx="1"/>
          </p:nvPr>
        </p:nvSpPr>
        <p:spPr>
          <a:xfrm>
            <a:off x="336885" y="1193533"/>
            <a:ext cx="3157086" cy="5377765"/>
          </a:xfrm>
        </p:spPr>
        <p:txBody>
          <a:bodyPr>
            <a:normAutofit/>
          </a:bodyPr>
          <a:lstStyle/>
          <a:p>
            <a:pPr marL="0" indent="0">
              <a:buNone/>
            </a:pPr>
            <a:r>
              <a:rPr lang="en-GB" sz="2000" dirty="0">
                <a:latin typeface="Calibri" panose="020F0502020204030204" pitchFamily="34" charset="0"/>
                <a:cs typeface="Calibri" panose="020F0502020204030204" pitchFamily="34" charset="0"/>
              </a:rPr>
              <a:t>Stress CAN be useful because it is a motivator … </a:t>
            </a:r>
          </a:p>
          <a:p>
            <a:pPr marL="0" indent="0">
              <a:buNone/>
            </a:pPr>
            <a:r>
              <a:rPr lang="en-GB" sz="2000" dirty="0">
                <a:latin typeface="Calibri" panose="020F0502020204030204" pitchFamily="34" charset="0"/>
                <a:cs typeface="Calibri" panose="020F0502020204030204" pitchFamily="34" charset="0"/>
              </a:rPr>
              <a:t>HANDS UP … </a:t>
            </a:r>
          </a:p>
          <a:p>
            <a:r>
              <a:rPr lang="en-GB" sz="2000" dirty="0">
                <a:latin typeface="Calibri" panose="020F0502020204030204" pitchFamily="34" charset="0"/>
                <a:cs typeface="Calibri" panose="020F0502020204030204" pitchFamily="34" charset="0"/>
              </a:rPr>
              <a:t>Have you ever had a piece of work / revision to do and been given it weeks before the deadline and left it to the last minute? </a:t>
            </a:r>
          </a:p>
          <a:p>
            <a:r>
              <a:rPr lang="en-GB" sz="2000" dirty="0">
                <a:latin typeface="Calibri" panose="020F0502020204030204" pitchFamily="34" charset="0"/>
                <a:cs typeface="Calibri" panose="020F0502020204030204" pitchFamily="34" charset="0"/>
              </a:rPr>
              <a:t>WHY did you leave it to the last minute?</a:t>
            </a:r>
          </a:p>
          <a:p>
            <a:r>
              <a:rPr lang="en-GB" sz="2000" dirty="0">
                <a:latin typeface="Calibri" panose="020F0502020204030204" pitchFamily="34" charset="0"/>
                <a:cs typeface="Calibri" panose="020F0502020204030204" pitchFamily="34" charset="0"/>
              </a:rPr>
              <a:t>HOW did that make you feel?</a:t>
            </a:r>
          </a:p>
          <a:p>
            <a:r>
              <a:rPr lang="en-GB" sz="2000" dirty="0">
                <a:latin typeface="Calibri" panose="020F0502020204030204" pitchFamily="34" charset="0"/>
                <a:cs typeface="Calibri" panose="020F0502020204030204" pitchFamily="34" charset="0"/>
              </a:rPr>
              <a:t>Did it affect the quality of your work / the results you got? WHY?</a:t>
            </a:r>
          </a:p>
        </p:txBody>
      </p:sp>
      <p:pic>
        <p:nvPicPr>
          <p:cNvPr id="1026" name="Picture 2" descr="Nerves vs Anxiety &amp; Depression in Sport - SkillShark">
            <a:extLst>
              <a:ext uri="{FF2B5EF4-FFF2-40B4-BE49-F238E27FC236}">
                <a16:creationId xmlns:a16="http://schemas.microsoft.com/office/drawing/2014/main" id="{EF08EF20-1E88-425B-AD5C-4AE4686D5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102" y="1511995"/>
            <a:ext cx="7707563" cy="505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8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838201" y="643467"/>
            <a:ext cx="3888526" cy="1800526"/>
          </a:xfrm>
        </p:spPr>
        <p:txBody>
          <a:bodyPr>
            <a:normAutofit/>
          </a:bodyPr>
          <a:lstStyle/>
          <a:p>
            <a:r>
              <a:rPr lang="en-GB" i="0" dirty="0">
                <a:latin typeface="+mn-lt"/>
              </a:rPr>
              <a:t>Know yourself … know your signs of stress</a:t>
            </a:r>
          </a:p>
        </p:txBody>
      </p:sp>
      <p:sp>
        <p:nvSpPr>
          <p:cNvPr id="3" name="Content Placeholder 2">
            <a:extLst>
              <a:ext uri="{FF2B5EF4-FFF2-40B4-BE49-F238E27FC236}">
                <a16:creationId xmlns:a16="http://schemas.microsoft.com/office/drawing/2014/main" id="{7305711E-DB4B-43F9-B373-656365E68449}"/>
              </a:ext>
            </a:extLst>
          </p:cNvPr>
          <p:cNvSpPr>
            <a:spLocks noGrp="1"/>
          </p:cNvSpPr>
          <p:nvPr>
            <p:ph idx="1"/>
          </p:nvPr>
        </p:nvSpPr>
        <p:spPr>
          <a:xfrm>
            <a:off x="838201" y="2623381"/>
            <a:ext cx="3888528" cy="3553581"/>
          </a:xfrm>
        </p:spPr>
        <p:txBody>
          <a:bodyPr>
            <a:normAutofit/>
          </a:bodyPr>
          <a:lstStyle/>
          <a:p>
            <a:r>
              <a:rPr lang="en-GB" sz="2000"/>
              <a:t>Different people react in different ways … </a:t>
            </a:r>
          </a:p>
        </p:txBody>
      </p:sp>
      <p:pic>
        <p:nvPicPr>
          <p:cNvPr id="5" name="Picture 4" descr="A screenshot of a cell phone&#10;&#10;Description generated with very high confidence">
            <a:extLst>
              <a:ext uri="{FF2B5EF4-FFF2-40B4-BE49-F238E27FC236}">
                <a16:creationId xmlns:a16="http://schemas.microsoft.com/office/drawing/2014/main" id="{5C1AE8A4-8B3A-4250-9870-A5F8FDBDCBD7}"/>
              </a:ext>
            </a:extLst>
          </p:cNvPr>
          <p:cNvPicPr>
            <a:picLocks noChangeAspect="1"/>
          </p:cNvPicPr>
          <p:nvPr/>
        </p:nvPicPr>
        <p:blipFill rotWithShape="1">
          <a:blip r:embed="rId2">
            <a:extLst>
              <a:ext uri="{28A0092B-C50C-407E-A947-70E740481C1C}">
                <a14:useLocalDpi xmlns:a14="http://schemas.microsoft.com/office/drawing/2010/main" val="0"/>
              </a:ext>
            </a:extLst>
          </a:blip>
          <a:srcRect l="2129" t="7123" r="4806" b="13618"/>
          <a:stretch/>
        </p:blipFill>
        <p:spPr>
          <a:xfrm>
            <a:off x="6046403" y="1481634"/>
            <a:ext cx="6142549" cy="3923485"/>
          </a:xfrm>
          <a:prstGeom prst="rect">
            <a:avLst/>
          </a:prstGeom>
        </p:spPr>
      </p:pic>
    </p:spTree>
    <p:extLst>
      <p:ext uri="{BB962C8B-B14F-4D97-AF65-F5344CB8AC3E}">
        <p14:creationId xmlns:p14="http://schemas.microsoft.com/office/powerpoint/2010/main" val="12951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361029" y="365125"/>
            <a:ext cx="11401043" cy="1325563"/>
          </a:xfrm>
        </p:spPr>
        <p:txBody>
          <a:bodyPr>
            <a:normAutofit/>
          </a:bodyPr>
          <a:lstStyle/>
          <a:p>
            <a:pPr algn="ctr"/>
            <a:r>
              <a:rPr lang="en-GB" sz="3500" i="0" dirty="0">
                <a:latin typeface="Calibri" panose="020F0502020204030204" pitchFamily="34" charset="0"/>
                <a:cs typeface="Calibri" panose="020F0502020204030204" pitchFamily="34" charset="0"/>
              </a:rPr>
              <a:t>Can you recognise when stress is OK and when it’s too much?</a:t>
            </a:r>
          </a:p>
        </p:txBody>
      </p:sp>
      <p:sp>
        <p:nvSpPr>
          <p:cNvPr id="3" name="Content Placeholder 2">
            <a:extLst>
              <a:ext uri="{FF2B5EF4-FFF2-40B4-BE49-F238E27FC236}">
                <a16:creationId xmlns:a16="http://schemas.microsoft.com/office/drawing/2014/main" id="{7305711E-DB4B-43F9-B373-656365E68449}"/>
              </a:ext>
            </a:extLst>
          </p:cNvPr>
          <p:cNvSpPr>
            <a:spLocks noGrp="1"/>
          </p:cNvSpPr>
          <p:nvPr>
            <p:ph idx="1"/>
          </p:nvPr>
        </p:nvSpPr>
        <p:spPr>
          <a:xfrm>
            <a:off x="6420051" y="1896177"/>
            <a:ext cx="5255393" cy="4387226"/>
          </a:xfrm>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Time for a bit of reflection … you have a copy of this … can you annotate it in two colours …</a:t>
            </a:r>
          </a:p>
          <a:p>
            <a:pPr>
              <a:buFont typeface="Wingdings" panose="05000000000000000000" pitchFamily="2" charset="2"/>
              <a:buChar char="q"/>
            </a:pPr>
            <a:r>
              <a:rPr lang="en-GB" dirty="0">
                <a:latin typeface="Calibri" panose="020F0502020204030204" pitchFamily="34" charset="0"/>
                <a:cs typeface="Calibri" panose="020F0502020204030204" pitchFamily="34" charset="0"/>
              </a:rPr>
              <a:t> How you physically feel </a:t>
            </a:r>
          </a:p>
          <a:p>
            <a:pPr>
              <a:buFont typeface="Wingdings" panose="05000000000000000000" pitchFamily="2" charset="2"/>
              <a:buChar char="q"/>
            </a:pPr>
            <a:r>
              <a:rPr lang="en-GB" dirty="0">
                <a:latin typeface="Calibri" panose="020F0502020204030204" pitchFamily="34" charset="0"/>
                <a:cs typeface="Calibri" panose="020F0502020204030204" pitchFamily="34" charset="0"/>
              </a:rPr>
              <a:t> Things that get you to this state / level of stress</a:t>
            </a:r>
          </a:p>
          <a:p>
            <a:pPr marL="0" indent="0">
              <a:buNone/>
            </a:pPr>
            <a:r>
              <a:rPr lang="en-GB" dirty="0">
                <a:latin typeface="Calibri" panose="020F0502020204030204" pitchFamily="34" charset="0"/>
                <a:cs typeface="Calibri" panose="020F0502020204030204" pitchFamily="34" charset="0"/>
              </a:rPr>
              <a:t>You can share as much or as little as you want but don’t leave this lying around if you don’t want people to see it OR use codes that mean something to you so it can stay private e.g. don’t name names!</a:t>
            </a:r>
          </a:p>
        </p:txBody>
      </p:sp>
      <p:pic>
        <p:nvPicPr>
          <p:cNvPr id="2050" name="Picture 2" descr="stress and peak performance | How to handle stress, Work stress, Stress">
            <a:extLst>
              <a:ext uri="{FF2B5EF4-FFF2-40B4-BE49-F238E27FC236}">
                <a16:creationId xmlns:a16="http://schemas.microsoft.com/office/drawing/2014/main" id="{A7899934-9D73-4BBE-B380-5A517AC4E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000" y="3572509"/>
            <a:ext cx="3804385" cy="29775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ingerbread-man-outline-pdf-printable-gingerbread-man-template-gingerbread- man-color-page-printable-gingerbread-man-template-gingerbread-man -color-page-coloring-pages-gingerbread - Jewel Training and Development">
            <a:extLst>
              <a:ext uri="{FF2B5EF4-FFF2-40B4-BE49-F238E27FC236}">
                <a16:creationId xmlns:a16="http://schemas.microsoft.com/office/drawing/2014/main" id="{E59FEF4B-FFC8-42D7-ABC0-3848DDCDF8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242" y="1928815"/>
            <a:ext cx="2003425" cy="2864485"/>
          </a:xfrm>
          <a:prstGeom prst="rect">
            <a:avLst/>
          </a:prstGeom>
          <a:noFill/>
          <a:ln>
            <a:noFill/>
          </a:ln>
        </p:spPr>
      </p:pic>
      <p:sp>
        <p:nvSpPr>
          <p:cNvPr id="4" name="Arrow: Left 3">
            <a:extLst>
              <a:ext uri="{FF2B5EF4-FFF2-40B4-BE49-F238E27FC236}">
                <a16:creationId xmlns:a16="http://schemas.microsoft.com/office/drawing/2014/main" id="{D0452232-C31F-4316-ADA7-05882BC3B94D}"/>
              </a:ext>
            </a:extLst>
          </p:cNvPr>
          <p:cNvSpPr/>
          <p:nvPr/>
        </p:nvSpPr>
        <p:spPr>
          <a:xfrm rot="269618">
            <a:off x="1671274" y="2652270"/>
            <a:ext cx="4737537" cy="4728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E0137918-4097-41D8-9A62-7C028CED2AA9}"/>
              </a:ext>
            </a:extLst>
          </p:cNvPr>
          <p:cNvSpPr/>
          <p:nvPr/>
        </p:nvSpPr>
        <p:spPr>
          <a:xfrm rot="19834689">
            <a:off x="4685262" y="3849162"/>
            <a:ext cx="1834761" cy="4728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867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838201" y="643467"/>
            <a:ext cx="3888526" cy="1800526"/>
          </a:xfrm>
        </p:spPr>
        <p:txBody>
          <a:bodyPr>
            <a:normAutofit/>
          </a:bodyPr>
          <a:lstStyle/>
          <a:p>
            <a:r>
              <a:rPr lang="en-GB" i="0" dirty="0">
                <a:latin typeface="+mn-lt"/>
              </a:rPr>
              <a:t>Facing stress can make you feel stressed … </a:t>
            </a:r>
          </a:p>
        </p:txBody>
      </p:sp>
      <p:sp>
        <p:nvSpPr>
          <p:cNvPr id="3" name="Content Placeholder 2">
            <a:extLst>
              <a:ext uri="{FF2B5EF4-FFF2-40B4-BE49-F238E27FC236}">
                <a16:creationId xmlns:a16="http://schemas.microsoft.com/office/drawing/2014/main" id="{7305711E-DB4B-43F9-B373-656365E68449}"/>
              </a:ext>
            </a:extLst>
          </p:cNvPr>
          <p:cNvSpPr>
            <a:spLocks noGrp="1"/>
          </p:cNvSpPr>
          <p:nvPr>
            <p:ph idx="1"/>
          </p:nvPr>
        </p:nvSpPr>
        <p:spPr>
          <a:xfrm>
            <a:off x="838201" y="2623381"/>
            <a:ext cx="3888528" cy="3553581"/>
          </a:xfrm>
        </p:spPr>
        <p:txBody>
          <a:bodyPr>
            <a:normAutofit/>
          </a:bodyPr>
          <a:lstStyle/>
          <a:p>
            <a:pPr marL="0" indent="0">
              <a:buNone/>
            </a:pPr>
            <a:r>
              <a:rPr lang="en-GB" sz="2000" dirty="0"/>
              <a:t>Listen to this …</a:t>
            </a:r>
          </a:p>
          <a:p>
            <a:pPr marL="0" indent="0">
              <a:buNone/>
            </a:pPr>
            <a:r>
              <a:rPr lang="en-GB" sz="2000" dirty="0">
                <a:hlinkClick r:id="rId2"/>
              </a:rPr>
              <a:t>https://www.youtube.com/watch?v=em2F5J60Lik</a:t>
            </a:r>
            <a:endParaRPr lang="en-GB" sz="2000" dirty="0"/>
          </a:p>
          <a:p>
            <a:pPr marL="0" indent="0">
              <a:buNone/>
            </a:pPr>
            <a:endParaRPr lang="en-GB" sz="2000" dirty="0"/>
          </a:p>
          <a:p>
            <a:pPr marL="0" indent="0">
              <a:buNone/>
            </a:pPr>
            <a:r>
              <a:rPr lang="en-GB" sz="2000" dirty="0"/>
              <a:t>Watch this …</a:t>
            </a:r>
          </a:p>
          <a:p>
            <a:pPr marL="0" indent="0">
              <a:buNone/>
            </a:pPr>
            <a:r>
              <a:rPr lang="en-GB" sz="2000" dirty="0">
                <a:hlinkClick r:id="rId3"/>
              </a:rPr>
              <a:t>https://www.youtube.com/watch?v=Wdbbtgf05Ek</a:t>
            </a:r>
            <a:endParaRPr lang="en-GB" sz="2000" dirty="0"/>
          </a:p>
        </p:txBody>
      </p:sp>
      <p:pic>
        <p:nvPicPr>
          <p:cNvPr id="5" name="Picture 4">
            <a:extLst>
              <a:ext uri="{FF2B5EF4-FFF2-40B4-BE49-F238E27FC236}">
                <a16:creationId xmlns:a16="http://schemas.microsoft.com/office/drawing/2014/main" id="{CB02DA5C-6162-4088-ADC9-D04918663628}"/>
              </a:ext>
            </a:extLst>
          </p:cNvPr>
          <p:cNvPicPr>
            <a:picLocks noChangeAspect="1"/>
          </p:cNvPicPr>
          <p:nvPr/>
        </p:nvPicPr>
        <p:blipFill rotWithShape="1">
          <a:blip r:embed="rId4"/>
          <a:srcRect l="27333" t="18963" r="26666" b="-1185"/>
          <a:stretch/>
        </p:blipFill>
        <p:spPr>
          <a:xfrm>
            <a:off x="6800986" y="1056557"/>
            <a:ext cx="4747547" cy="4773230"/>
          </a:xfrm>
          <a:prstGeom prst="rect">
            <a:avLst/>
          </a:prstGeom>
        </p:spPr>
      </p:pic>
    </p:spTree>
    <p:extLst>
      <p:ext uri="{BB962C8B-B14F-4D97-AF65-F5344CB8AC3E}">
        <p14:creationId xmlns:p14="http://schemas.microsoft.com/office/powerpoint/2010/main" val="30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838200" y="643467"/>
            <a:ext cx="7614919" cy="1093893"/>
          </a:xfrm>
        </p:spPr>
        <p:txBody>
          <a:bodyPr>
            <a:normAutofit/>
          </a:bodyPr>
          <a:lstStyle/>
          <a:p>
            <a:r>
              <a:rPr lang="en-GB" i="0" dirty="0">
                <a:latin typeface="+mn-lt"/>
              </a:rPr>
              <a:t>Why does that work</a:t>
            </a:r>
            <a:r>
              <a:rPr lang="en-GB" i="0" dirty="0">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7305711E-DB4B-43F9-B373-656365E68449}"/>
              </a:ext>
            </a:extLst>
          </p:cNvPr>
          <p:cNvSpPr>
            <a:spLocks noGrp="1"/>
          </p:cNvSpPr>
          <p:nvPr>
            <p:ph idx="1"/>
          </p:nvPr>
        </p:nvSpPr>
        <p:spPr>
          <a:xfrm>
            <a:off x="722875" y="1882815"/>
            <a:ext cx="7614918" cy="3553581"/>
          </a:xfrm>
        </p:spPr>
        <p:txBody>
          <a:bodyPr>
            <a:normAutofit/>
          </a:bodyPr>
          <a:lstStyle/>
          <a:p>
            <a:pPr marL="0" indent="0">
              <a:buNone/>
            </a:pPr>
            <a:r>
              <a:rPr lang="en-GB" sz="3000" dirty="0">
                <a:hlinkClick r:id="rId2"/>
              </a:rPr>
              <a:t>https://www.youtube.com/watch?v=hKnRKy5Wu7c</a:t>
            </a:r>
            <a:endParaRPr lang="en-GB" sz="3000" dirty="0"/>
          </a:p>
          <a:p>
            <a:pPr marL="0" indent="0">
              <a:buNone/>
            </a:pPr>
            <a:endParaRPr lang="en-GB" sz="3000" dirty="0"/>
          </a:p>
          <a:p>
            <a:pPr marL="0" indent="0">
              <a:buNone/>
            </a:pPr>
            <a:r>
              <a:rPr lang="en-GB" sz="3200" dirty="0"/>
              <a:t>Try It again and really focus on it …</a:t>
            </a:r>
          </a:p>
          <a:p>
            <a:pPr marL="0" indent="0">
              <a:buNone/>
            </a:pPr>
            <a:r>
              <a:rPr lang="en-GB" sz="3200" dirty="0">
                <a:hlinkClick r:id="rId3"/>
              </a:rPr>
              <a:t>https://www.youtube.com/watch?v=Wdbbtgf05Ek</a:t>
            </a:r>
            <a:endParaRPr lang="en-GB" sz="3200" dirty="0"/>
          </a:p>
          <a:p>
            <a:pPr marL="0" indent="0">
              <a:buNone/>
            </a:pPr>
            <a:endParaRPr lang="en-GB" sz="3000" dirty="0"/>
          </a:p>
        </p:txBody>
      </p:sp>
      <p:pic>
        <p:nvPicPr>
          <p:cNvPr id="4" name="Picture 3">
            <a:extLst>
              <a:ext uri="{FF2B5EF4-FFF2-40B4-BE49-F238E27FC236}">
                <a16:creationId xmlns:a16="http://schemas.microsoft.com/office/drawing/2014/main" id="{BE97EF48-F8DE-40E1-A54B-F4D099245A26}"/>
              </a:ext>
            </a:extLst>
          </p:cNvPr>
          <p:cNvPicPr>
            <a:picLocks noChangeAspect="1"/>
          </p:cNvPicPr>
          <p:nvPr/>
        </p:nvPicPr>
        <p:blipFill rotWithShape="1">
          <a:blip r:embed="rId4"/>
          <a:srcRect l="27333" t="18963" r="26666" b="-1185"/>
          <a:stretch/>
        </p:blipFill>
        <p:spPr>
          <a:xfrm>
            <a:off x="9043648" y="380472"/>
            <a:ext cx="2699173" cy="2713775"/>
          </a:xfrm>
          <a:prstGeom prst="rect">
            <a:avLst/>
          </a:prstGeom>
        </p:spPr>
      </p:pic>
      <p:sp>
        <p:nvSpPr>
          <p:cNvPr id="9" name="Content Placeholder 2">
            <a:extLst>
              <a:ext uri="{FF2B5EF4-FFF2-40B4-BE49-F238E27FC236}">
                <a16:creationId xmlns:a16="http://schemas.microsoft.com/office/drawing/2014/main" id="{65D290A3-ABD2-4FDA-AE12-8684582B1741}"/>
              </a:ext>
            </a:extLst>
          </p:cNvPr>
          <p:cNvSpPr txBox="1">
            <a:spLocks/>
          </p:cNvSpPr>
          <p:nvPr/>
        </p:nvSpPr>
        <p:spPr>
          <a:xfrm>
            <a:off x="8453119" y="3301466"/>
            <a:ext cx="3289702" cy="31667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Calibri" panose="020F0502020204030204" pitchFamily="34" charset="0"/>
                <a:cs typeface="Calibri" panose="020F0502020204030204" pitchFamily="34" charset="0"/>
              </a:rPr>
              <a:t>This little meditation makes you focus on your breathing … it makes you aware of the moment you’re in … take time out of your stress and anxiety to slow your body down</a:t>
            </a:r>
          </a:p>
        </p:txBody>
      </p:sp>
      <p:sp>
        <p:nvSpPr>
          <p:cNvPr id="6" name="Arrow: Right 5">
            <a:extLst>
              <a:ext uri="{FF2B5EF4-FFF2-40B4-BE49-F238E27FC236}">
                <a16:creationId xmlns:a16="http://schemas.microsoft.com/office/drawing/2014/main" id="{1B3D801B-9366-42EB-BEC0-AEBD8E232901}"/>
              </a:ext>
            </a:extLst>
          </p:cNvPr>
          <p:cNvSpPr/>
          <p:nvPr/>
        </p:nvSpPr>
        <p:spPr>
          <a:xfrm>
            <a:off x="6183519" y="929645"/>
            <a:ext cx="2806477" cy="559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037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D939-5BFF-4B11-B541-BDB10C5DC7CB}"/>
              </a:ext>
            </a:extLst>
          </p:cNvPr>
          <p:cNvSpPr>
            <a:spLocks noGrp="1"/>
          </p:cNvSpPr>
          <p:nvPr>
            <p:ph type="title"/>
          </p:nvPr>
        </p:nvSpPr>
        <p:spPr>
          <a:xfrm>
            <a:off x="361029" y="365125"/>
            <a:ext cx="11401043" cy="1325563"/>
          </a:xfrm>
        </p:spPr>
        <p:txBody>
          <a:bodyPr>
            <a:normAutofit/>
          </a:bodyPr>
          <a:lstStyle/>
          <a:p>
            <a:r>
              <a:rPr lang="en-GB" sz="5000" i="0" dirty="0">
                <a:latin typeface="Calibri" panose="020F0502020204030204" pitchFamily="34" charset="0"/>
                <a:cs typeface="Calibri" panose="020F0502020204030204" pitchFamily="34" charset="0"/>
              </a:rPr>
              <a:t>So how could you use it?</a:t>
            </a:r>
          </a:p>
        </p:txBody>
      </p:sp>
      <p:sp>
        <p:nvSpPr>
          <p:cNvPr id="8" name="Content Placeholder 7">
            <a:extLst>
              <a:ext uri="{FF2B5EF4-FFF2-40B4-BE49-F238E27FC236}">
                <a16:creationId xmlns:a16="http://schemas.microsoft.com/office/drawing/2014/main" id="{A566C4FE-8944-46AC-ADC2-4E78F06748C3}"/>
              </a:ext>
            </a:extLst>
          </p:cNvPr>
          <p:cNvSpPr>
            <a:spLocks noGrp="1"/>
          </p:cNvSpPr>
          <p:nvPr>
            <p:ph idx="1"/>
          </p:nvPr>
        </p:nvSpPr>
        <p:spPr>
          <a:xfrm>
            <a:off x="529389" y="1631258"/>
            <a:ext cx="10515600" cy="1106905"/>
          </a:xfrm>
        </p:spPr>
        <p:txBody>
          <a:bodyPr/>
          <a:lstStyle/>
          <a:p>
            <a:pPr marL="0" indent="0">
              <a:buNone/>
            </a:pPr>
            <a:r>
              <a:rPr lang="en-GB" dirty="0"/>
              <a:t>Picture this … you’ve got an exam coming up … how do you prepare for it</a:t>
            </a:r>
            <a:r>
              <a:rPr lang="en-GB" dirty="0">
                <a:latin typeface="Calibri" panose="020F0502020204030204" pitchFamily="34" charset="0"/>
                <a:cs typeface="Calibri" panose="020F0502020204030204" pitchFamily="34" charset="0"/>
              </a:rPr>
              <a:t>?</a:t>
            </a: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
        <p:nvSpPr>
          <p:cNvPr id="9" name="Callout: Right Arrow 8">
            <a:extLst>
              <a:ext uri="{FF2B5EF4-FFF2-40B4-BE49-F238E27FC236}">
                <a16:creationId xmlns:a16="http://schemas.microsoft.com/office/drawing/2014/main" id="{9DB70F17-EDD6-468B-9373-2E8F66CECC86}"/>
              </a:ext>
            </a:extLst>
          </p:cNvPr>
          <p:cNvSpPr/>
          <p:nvPr/>
        </p:nvSpPr>
        <p:spPr>
          <a:xfrm>
            <a:off x="529389" y="3282215"/>
            <a:ext cx="3128211" cy="3210660"/>
          </a:xfrm>
          <a:prstGeom prst="rightArrowCallou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 or 2 weeks before the exam I make sure that I have ….</a:t>
            </a:r>
          </a:p>
        </p:txBody>
      </p:sp>
      <p:sp>
        <p:nvSpPr>
          <p:cNvPr id="10" name="Callout: Right Arrow 9">
            <a:extLst>
              <a:ext uri="{FF2B5EF4-FFF2-40B4-BE49-F238E27FC236}">
                <a16:creationId xmlns:a16="http://schemas.microsoft.com/office/drawing/2014/main" id="{F8C6BD5D-183C-45B9-BF79-12F5262078AA}"/>
              </a:ext>
            </a:extLst>
          </p:cNvPr>
          <p:cNvSpPr/>
          <p:nvPr/>
        </p:nvSpPr>
        <p:spPr>
          <a:xfrm>
            <a:off x="3328736" y="3282215"/>
            <a:ext cx="3128211" cy="3210660"/>
          </a:xfrm>
          <a:prstGeom prst="rightArrowCallou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The weekend before the exam I make sure that I have ….</a:t>
            </a:r>
          </a:p>
        </p:txBody>
      </p:sp>
      <p:sp>
        <p:nvSpPr>
          <p:cNvPr id="12" name="Callout: Right Arrow 11">
            <a:extLst>
              <a:ext uri="{FF2B5EF4-FFF2-40B4-BE49-F238E27FC236}">
                <a16:creationId xmlns:a16="http://schemas.microsoft.com/office/drawing/2014/main" id="{08A59F71-9EC3-4C91-9B5D-0BFF743A7A28}"/>
              </a:ext>
            </a:extLst>
          </p:cNvPr>
          <p:cNvSpPr/>
          <p:nvPr/>
        </p:nvSpPr>
        <p:spPr>
          <a:xfrm>
            <a:off x="6055133" y="3282215"/>
            <a:ext cx="3128211" cy="3210660"/>
          </a:xfrm>
          <a:prstGeom prst="rightArrowCallou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The night before the exam I make sure that I have ….</a:t>
            </a:r>
          </a:p>
        </p:txBody>
      </p:sp>
      <p:sp>
        <p:nvSpPr>
          <p:cNvPr id="14" name="Callout: Right Arrow 13">
            <a:extLst>
              <a:ext uri="{FF2B5EF4-FFF2-40B4-BE49-F238E27FC236}">
                <a16:creationId xmlns:a16="http://schemas.microsoft.com/office/drawing/2014/main" id="{44C5D086-3BD2-4F20-B8A5-7607DBF5CD43}"/>
              </a:ext>
            </a:extLst>
          </p:cNvPr>
          <p:cNvSpPr/>
          <p:nvPr/>
        </p:nvSpPr>
        <p:spPr>
          <a:xfrm>
            <a:off x="8707653" y="3282215"/>
            <a:ext cx="3128211" cy="3210660"/>
          </a:xfrm>
          <a:prstGeom prst="rightArrowCallou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On the morning of the exam I make sure that I have ….</a:t>
            </a:r>
          </a:p>
        </p:txBody>
      </p:sp>
    </p:spTree>
    <p:extLst>
      <p:ext uri="{BB962C8B-B14F-4D97-AF65-F5344CB8AC3E}">
        <p14:creationId xmlns:p14="http://schemas.microsoft.com/office/powerpoint/2010/main" val="272943488"/>
      </p:ext>
    </p:extLst>
  </p:cSld>
  <p:clrMapOvr>
    <a:masterClrMapping/>
  </p:clrMapOvr>
</p:sld>
</file>

<file path=ppt/theme/theme1.xml><?xml version="1.0" encoding="utf-8"?>
<a:theme xmlns:a="http://schemas.openxmlformats.org/drawingml/2006/main" name="Brush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Nova</vt:lpstr>
      <vt:lpstr>Calibri</vt:lpstr>
      <vt:lpstr>Century Gothic</vt:lpstr>
      <vt:lpstr>Elephant</vt:lpstr>
      <vt:lpstr>Wingdings</vt:lpstr>
      <vt:lpstr>BrushVTI</vt:lpstr>
      <vt:lpstr>How to tame  exam stress</vt:lpstr>
      <vt:lpstr>What is stress? </vt:lpstr>
      <vt:lpstr>What is stress? What does it do to you?</vt:lpstr>
      <vt:lpstr>Stress CAN be helpful … believe it or not</vt:lpstr>
      <vt:lpstr>Know yourself … know your signs of stress</vt:lpstr>
      <vt:lpstr>Can you recognise when stress is OK and when it’s too much?</vt:lpstr>
      <vt:lpstr>Facing stress can make you feel stressed … </vt:lpstr>
      <vt:lpstr>Why does that work?</vt:lpstr>
      <vt:lpstr>So how could you use it?</vt:lpstr>
      <vt:lpstr>SO … what do you NEED to do to manage your stress?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tame  exam stress</dc:title>
  <dc:creator>Jo Cooper</dc:creator>
  <cp:lastModifiedBy>Jo Cooper</cp:lastModifiedBy>
  <cp:revision>1</cp:revision>
  <dcterms:created xsi:type="dcterms:W3CDTF">2020-09-24T20:24:05Z</dcterms:created>
  <dcterms:modified xsi:type="dcterms:W3CDTF">2020-09-24T20:24:10Z</dcterms:modified>
</cp:coreProperties>
</file>